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E67332-EAAC-4355-BB4C-850305D2FAD3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0C2669-F0AE-48D9-B7C3-3BB50D250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9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4522C4-D756-42CD-9BA4-B17656A9132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433B8D-F79C-4B27-85CD-C5711C47C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66EA7-7698-40CC-9F9D-04ADA8647050}" type="slidenum">
              <a:rPr lang="en-CA" altLang="en-US"/>
              <a:pPr/>
              <a:t>3</a:t>
            </a:fld>
            <a:endParaRPr lang="en-CA" altLang="en-US"/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8CA33-8FA4-4C5B-BCD1-E702DE222AB8}" type="slidenum">
              <a:rPr lang="en-CA" altLang="en-US"/>
              <a:pPr/>
              <a:t>4</a:t>
            </a:fld>
            <a:endParaRPr lang="en-CA" alt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10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F8ED9-ECCD-4CB3-BB91-26FD43D92AA1}" type="slidenum">
              <a:rPr lang="en-CA" altLang="en-US"/>
              <a:pPr/>
              <a:t>5</a:t>
            </a:fld>
            <a:endParaRPr lang="en-CA" altLang="en-US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806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D6B2D-9B30-44D1-A2E9-B6B9107B37FD}" type="slidenum">
              <a:rPr lang="en-CA" altLang="en-US"/>
              <a:pPr/>
              <a:t>6</a:t>
            </a:fld>
            <a:endParaRPr lang="en-CA" alt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5646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56C9F-B84F-4379-931B-E4C8D76A5C41}" type="slidenum">
              <a:rPr lang="en-CA" altLang="en-US"/>
              <a:pPr/>
              <a:t>7</a:t>
            </a:fld>
            <a:endParaRPr lang="en-CA" altLang="en-US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730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956ED-55D5-4614-9EF7-6880D1D9924F}" type="slidenum">
              <a:rPr lang="en-CA" altLang="en-US"/>
              <a:pPr/>
              <a:t>8</a:t>
            </a:fld>
            <a:endParaRPr lang="en-CA" altLang="en-US"/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altLang="en-US" sz="1600" dirty="0"/>
              <a:t>Reinforce the movement toward long-run equilibrium with a curve-shifting exercise. Take the case where the </a:t>
            </a:r>
            <a:r>
              <a:rPr lang="en-AU" altLang="en-US" sz="1600" i="1" dirty="0"/>
              <a:t>AD </a:t>
            </a:r>
            <a:r>
              <a:rPr lang="en-AU" altLang="en-US" sz="1600" dirty="0"/>
              <a:t>curve shifts rightward. The fact that the initial equilibrium occurs where the new </a:t>
            </a:r>
            <a:r>
              <a:rPr lang="en-AU" altLang="en-US" sz="1600" i="1" dirty="0"/>
              <a:t>AD </a:t>
            </a:r>
            <a:r>
              <a:rPr lang="en-AU" altLang="en-US" sz="1600" dirty="0"/>
              <a:t>curve intersects the </a:t>
            </a:r>
            <a:r>
              <a:rPr lang="en-AU" altLang="en-US" sz="1600" i="1" dirty="0"/>
              <a:t>AS </a:t>
            </a:r>
            <a:r>
              <a:rPr lang="en-AU" altLang="en-US" sz="1600" dirty="0"/>
              <a:t>curve is not difficult. But the notion that the </a:t>
            </a:r>
            <a:r>
              <a:rPr lang="en-AU" altLang="en-US" sz="1600" i="1" dirty="0"/>
              <a:t>AS </a:t>
            </a:r>
            <a:r>
              <a:rPr lang="en-AU" altLang="en-US" sz="1600" dirty="0"/>
              <a:t>curve shifts leftward as time passes </a:t>
            </a:r>
            <a:r>
              <a:rPr lang="en-AU" altLang="en-US" sz="1600" i="1" dirty="0"/>
              <a:t>is </a:t>
            </a:r>
            <a:r>
              <a:rPr lang="en-AU" altLang="en-US" sz="1600" dirty="0"/>
              <a:t>difficult for many students. The trick to making this idea clear is to spend enough time when initially discussing the </a:t>
            </a:r>
            <a:r>
              <a:rPr lang="en-AU" altLang="en-US" sz="1600" i="1" dirty="0"/>
              <a:t>AS </a:t>
            </a:r>
            <a:r>
              <a:rPr lang="en-AU" altLang="en-US" sz="1600" dirty="0"/>
              <a:t>curve so that the students realize that wages and other input prices remain constant along an </a:t>
            </a:r>
            <a:r>
              <a:rPr lang="en-AU" altLang="en-US" sz="1600" i="1" dirty="0"/>
              <a:t>AS </a:t>
            </a:r>
            <a:r>
              <a:rPr lang="en-AU" altLang="en-US" sz="1600" dirty="0"/>
              <a:t>curve. Once the students see this point, they can understand that, as input prices increase in response to the higher level of prices, the </a:t>
            </a:r>
            <a:r>
              <a:rPr lang="en-AU" altLang="en-US" sz="1600" i="1" dirty="0"/>
              <a:t>AS </a:t>
            </a:r>
            <a:r>
              <a:rPr lang="en-AU" altLang="en-US" sz="1600" dirty="0"/>
              <a:t>curve shifts leftward. Avoid confusing students by using ‘up’ to correspond to a decrease in aggregate supply</a:t>
            </a:r>
            <a:r>
              <a:rPr lang="en-AU" altLang="en-US" sz="1600" i="1" dirty="0"/>
              <a:t>. </a:t>
            </a:r>
            <a:r>
              <a:rPr lang="en-AU" altLang="en-US" sz="1600" dirty="0"/>
              <a:t>But do point out that that when the </a:t>
            </a:r>
            <a:r>
              <a:rPr lang="en-AU" altLang="en-US" sz="1600" i="1" dirty="0"/>
              <a:t>AS </a:t>
            </a:r>
            <a:r>
              <a:rPr lang="en-AU" altLang="en-US" sz="1600" dirty="0"/>
              <a:t>curve shifts leftward it is moving vertically upward, as input prices rise to become consistent with potential GDP and the new long-run equilibrium price level. Most students find it easier to see why the </a:t>
            </a:r>
            <a:r>
              <a:rPr lang="en-AU" altLang="en-US" sz="1600" i="1" dirty="0"/>
              <a:t>AS </a:t>
            </a:r>
            <a:r>
              <a:rPr lang="en-AU" altLang="en-US" sz="1600" dirty="0"/>
              <a:t>curve shifts leftward once they see that rising input prices shift the curve vertically upward </a:t>
            </a: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6278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FF6C7C-9B6A-43B3-93B3-7AA4D3A425AF}" type="slidenum">
              <a:rPr lang="en-CA" altLang="en-US"/>
              <a:pPr/>
              <a:t>9</a:t>
            </a:fld>
            <a:endParaRPr lang="en-CA" alt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6234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725E8-41BE-4346-B2C6-4DDF0FD17A10}" type="slidenum">
              <a:rPr lang="en-CA" altLang="en-US"/>
              <a:pPr/>
              <a:t>10</a:t>
            </a:fld>
            <a:endParaRPr lang="en-CA" alt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292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8013D-D759-4580-9BA0-5DBB6DEAD485}" type="slidenum">
              <a:rPr lang="en-CA" altLang="en-US"/>
              <a:pPr/>
              <a:t>11</a:t>
            </a:fld>
            <a:endParaRPr lang="en-CA" alt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79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DCB2F78-408F-450E-9287-BCCE395633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0AAA60D-20CE-40A7-A7C5-BB97413257E1}" type="datetimeFigureOut">
              <a:rPr lang="en-US" smtClean="0"/>
              <a:t>10/10/2016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plainfieldnj.com/SeniorCenter/Taxes.1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Understanding the Business Cycle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010400" cy="13716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Combining Aggregate Supply and Demand with LRAS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Inflationary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Recessionary Gaps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228600"/>
            <a:ext cx="36957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dirty="0" smtClean="0">
                <a:latin typeface="Palatino Linotype" panose="02040502050505030304" pitchFamily="18" charset="0"/>
              </a:rPr>
              <a:t>Stagflation</a:t>
            </a:r>
            <a:endParaRPr lang="en-CA" altLang="en-US" dirty="0">
              <a:latin typeface="Palatino Linotype" panose="02040502050505030304" pitchFamily="18" charset="0"/>
            </a:endParaRPr>
          </a:p>
        </p:txBody>
      </p:sp>
      <p:sp>
        <p:nvSpPr>
          <p:cNvPr id="9297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47800"/>
            <a:ext cx="38862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Figure 28.10 shows an oil price cycle.</a:t>
            </a:r>
            <a:endParaRPr lang="en-CA" altLang="en-US" sz="2400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304800" y="2438400"/>
            <a:ext cx="4114800" cy="15240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Palatino Linotype" panose="02040502050505030304" pitchFamily="18" charset="0"/>
              </a:rPr>
              <a:t>A rise in the price of oil decreases aggregate supply and shifts the </a:t>
            </a:r>
            <a:r>
              <a:rPr lang="en-US" altLang="en-US" i="1" dirty="0">
                <a:latin typeface="Palatino Linotype" panose="02040502050505030304" pitchFamily="18" charset="0"/>
              </a:rPr>
              <a:t>AS</a:t>
            </a:r>
            <a:r>
              <a:rPr lang="en-US" altLang="en-US" dirty="0">
                <a:latin typeface="Palatino Linotype" panose="02040502050505030304" pitchFamily="18" charset="0"/>
              </a:rPr>
              <a:t> curve leftward to </a:t>
            </a:r>
            <a:r>
              <a:rPr lang="en-US" altLang="en-US" i="1" dirty="0">
                <a:latin typeface="Palatino Linotype" panose="02040502050505030304" pitchFamily="18" charset="0"/>
              </a:rPr>
              <a:t>AS</a:t>
            </a:r>
            <a:r>
              <a:rPr lang="en-US" altLang="en-US" baseline="-25000" dirty="0">
                <a:latin typeface="Palatino Linotype" panose="02040502050505030304" pitchFamily="18" charset="0"/>
              </a:rPr>
              <a:t>1</a:t>
            </a:r>
            <a:r>
              <a:rPr lang="en-US" altLang="en-US" dirty="0">
                <a:latin typeface="Palatino Linotype" panose="02040502050505030304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endParaRPr lang="en-CA" altLang="en-US" dirty="0">
              <a:latin typeface="Arial" charset="0"/>
            </a:endParaRPr>
          </a:p>
        </p:txBody>
      </p:sp>
      <p:sp>
        <p:nvSpPr>
          <p:cNvPr id="929801" name="Rectangle 9"/>
          <p:cNvSpPr>
            <a:spLocks noChangeArrowheads="1"/>
          </p:cNvSpPr>
          <p:nvPr/>
        </p:nvSpPr>
        <p:spPr bwMode="auto">
          <a:xfrm>
            <a:off x="304800" y="4181634"/>
            <a:ext cx="3886200" cy="9906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Palatino Linotype" panose="02040502050505030304" pitchFamily="18" charset="0"/>
              </a:rPr>
              <a:t>Real GDP decreases, and the price level rises.</a:t>
            </a:r>
          </a:p>
          <a:p>
            <a:pPr>
              <a:spcBef>
                <a:spcPct val="50000"/>
              </a:spcBef>
            </a:pPr>
            <a:endParaRPr lang="en-CA" altLang="en-US" dirty="0">
              <a:latin typeface="+mn-lt"/>
            </a:endParaRPr>
          </a:p>
        </p:txBody>
      </p:sp>
      <p:sp>
        <p:nvSpPr>
          <p:cNvPr id="929802" name="Rectangle 10"/>
          <p:cNvSpPr>
            <a:spLocks noChangeArrowheads="1"/>
          </p:cNvSpPr>
          <p:nvPr/>
        </p:nvSpPr>
        <p:spPr bwMode="auto">
          <a:xfrm>
            <a:off x="304800" y="5334000"/>
            <a:ext cx="3886200" cy="9906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Palatino Linotype" panose="02040502050505030304" pitchFamily="18" charset="0"/>
              </a:rPr>
              <a:t>The economy experiences stagflation.</a:t>
            </a:r>
            <a:endParaRPr lang="en-CA" altLang="en-US" dirty="0">
              <a:latin typeface="Palatino Linotype" panose="02040502050505030304" pitchFamily="18" charset="0"/>
            </a:endParaRPr>
          </a:p>
        </p:txBody>
      </p:sp>
      <p:pic>
        <p:nvPicPr>
          <p:cNvPr id="929807" name="Picture 12" descr="fig2810a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2810a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2810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2810a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2810a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6" grpId="0" animBg="1" autoUpdateAnimBg="0"/>
      <p:bldP spid="929801" grpId="0" animBg="1" autoUpdateAnimBg="0"/>
      <p:bldP spid="92980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en-US" dirty="0" smtClean="0">
                <a:latin typeface="Palatino Linotype" panose="02040502050505030304" pitchFamily="18" charset="0"/>
              </a:rPr>
              <a:t>Expansion – </a:t>
            </a:r>
            <a:r>
              <a:rPr lang="en-US" altLang="en-US" i="1" dirty="0" smtClean="0">
                <a:latin typeface="Palatino Linotype" panose="02040502050505030304" pitchFamily="18" charset="0"/>
              </a:rPr>
              <a:t>AS</a:t>
            </a:r>
            <a:r>
              <a:rPr lang="en-US" altLang="en-US" dirty="0" smtClean="0">
                <a:latin typeface="Palatino Linotype" panose="02040502050505030304" pitchFamily="18" charset="0"/>
              </a:rPr>
              <a:t> Increase</a:t>
            </a:r>
            <a:endParaRPr lang="en-CA" altLang="en-US" dirty="0">
              <a:latin typeface="Palatino Linotype" panose="02040502050505030304" pitchFamily="18" charset="0"/>
            </a:endParaRPr>
          </a:p>
        </p:txBody>
      </p:sp>
      <p:sp>
        <p:nvSpPr>
          <p:cNvPr id="827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4191000" cy="1600200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A fall in the price of oil increases aggregate supply and shifts the </a:t>
            </a:r>
            <a:r>
              <a:rPr lang="en-US" altLang="en-US" sz="2400" b="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AS</a:t>
            </a: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 curve rightward to </a:t>
            </a:r>
            <a:r>
              <a:rPr lang="en-US" altLang="en-US" sz="2400" b="0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AS</a:t>
            </a:r>
            <a:r>
              <a:rPr lang="en-US" altLang="en-US" sz="2400" b="0" baseline="-25000" dirty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</a:p>
        </p:txBody>
      </p:sp>
      <p:sp>
        <p:nvSpPr>
          <p:cNvPr id="827405" name="Rectangle 13"/>
          <p:cNvSpPr>
            <a:spLocks noChangeArrowheads="1"/>
          </p:cNvSpPr>
          <p:nvPr/>
        </p:nvSpPr>
        <p:spPr bwMode="auto">
          <a:xfrm>
            <a:off x="228600" y="3328194"/>
            <a:ext cx="3886200" cy="838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Palatino Linotype" panose="02040502050505030304" pitchFamily="18" charset="0"/>
              </a:rPr>
              <a:t>The price level falls and real GDP increases.</a:t>
            </a:r>
          </a:p>
        </p:txBody>
      </p:sp>
      <p:sp>
        <p:nvSpPr>
          <p:cNvPr id="827406" name="Rectangle 14"/>
          <p:cNvSpPr>
            <a:spLocks noChangeArrowheads="1"/>
          </p:cNvSpPr>
          <p:nvPr/>
        </p:nvSpPr>
        <p:spPr bwMode="auto">
          <a:xfrm>
            <a:off x="228600" y="4495800"/>
            <a:ext cx="3886200" cy="9144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>
                <a:latin typeface="Palatino Linotype" panose="02040502050505030304" pitchFamily="18" charset="0"/>
              </a:rPr>
              <a:t>The economy experiences an expansion.</a:t>
            </a:r>
          </a:p>
        </p:txBody>
      </p:sp>
      <p:pic>
        <p:nvPicPr>
          <p:cNvPr id="827419" name="Picture 1" descr="fig2810b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2810b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g2810b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2810b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2810b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79588"/>
            <a:ext cx="4221163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6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05" grpId="0" animBg="1" autoUpdateAnimBg="0"/>
      <p:bldP spid="82740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smtClean="0">
                <a:latin typeface="Palatino Linotype" panose="02040502050505030304" pitchFamily="18" charset="0"/>
              </a:rPr>
              <a:t>Fiscal Policy – Impacts on the Gaps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Fiscal Policy: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Deliberate changes in government spending and taxation to achieve full employment, control inflation and encourage growth.</a:t>
            </a:r>
          </a:p>
          <a:p>
            <a:r>
              <a:rPr lang="en-US" sz="2400" b="1" u="sng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Expansionary</a:t>
            </a:r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Fiscal Policy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Fiscal Policy enacted in order to </a:t>
            </a:r>
            <a:r>
              <a:rPr lang="en-US" alt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increase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aggregate demand and expand real output. </a:t>
            </a:r>
          </a:p>
          <a:p>
            <a:r>
              <a:rPr lang="en-US" sz="2400" b="1" u="sng" dirty="0" smtClean="0">
                <a:solidFill>
                  <a:srgbClr val="00B050"/>
                </a:solidFill>
                <a:latin typeface="Palatino Linotype" panose="02040502050505030304" pitchFamily="18" charset="0"/>
              </a:rPr>
              <a:t>Contractionary</a:t>
            </a:r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Fiscal Policy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: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Fiscal Policy enacted in order to </a:t>
            </a:r>
            <a:r>
              <a:rPr lang="en-US" altLang="en-US" sz="2400" dirty="0">
                <a:solidFill>
                  <a:srgbClr val="00B050"/>
                </a:solidFill>
                <a:latin typeface="Palatino Linotype" panose="02040502050505030304" pitchFamily="18" charset="0"/>
              </a:rPr>
              <a:t>decrease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 aggregate demand and control inflation.</a:t>
            </a:r>
          </a:p>
          <a:p>
            <a:endParaRPr lang="en-US" dirty="0"/>
          </a:p>
        </p:txBody>
      </p:sp>
      <p:pic>
        <p:nvPicPr>
          <p:cNvPr id="5122" name="Picture 2" descr="http://danieljmitchell.files.wordpress.com/2012/07/fiscal-cl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657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96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399" y="152400"/>
            <a:ext cx="5343525" cy="68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latin typeface="Palatino Linotype" panose="02040502050505030304" pitchFamily="18" charset="0"/>
              </a:rPr>
              <a:t>Expansionary Policies 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52400" y="1432560"/>
            <a:ext cx="6019800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ngravers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ngravers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ngravers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ngravers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ngravers M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dirty="0">
                <a:latin typeface="Palatino Linotype" panose="02040502050505030304" pitchFamily="18" charset="0"/>
              </a:rPr>
              <a:t>1. Increased Government Spending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228600" y="3958590"/>
            <a:ext cx="3276600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ngravers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ngravers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ngravers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ngravers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ngravers M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dirty="0">
                <a:latin typeface="Palatino Linotype" panose="02040502050505030304" pitchFamily="18" charset="0"/>
              </a:rPr>
              <a:t>2. Tax Reductions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4038600" y="6172199"/>
            <a:ext cx="3429000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ngravers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ngravers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ngravers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ngravers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ngravers M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dirty="0">
                <a:latin typeface="Palatino Linotype" panose="02040502050505030304" pitchFamily="18" charset="0"/>
              </a:rPr>
              <a:t>3. Combo of 1 &amp;2 </a:t>
            </a:r>
          </a:p>
        </p:txBody>
      </p:sp>
      <p:pic>
        <p:nvPicPr>
          <p:cNvPr id="65545" name="Picture 9" descr="20030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7" y="2089785"/>
            <a:ext cx="2143125" cy="180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7" name="Picture 11" descr="tax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0" y="4477703"/>
            <a:ext cx="2514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8" name="Picture 12" descr="arrow-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961073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9" name="Picture 13" descr="arrow_blue_outline_d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" y="4728845"/>
            <a:ext cx="1111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85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/>
      <p:bldP spid="65542" grpId="0" animBg="1"/>
      <p:bldP spid="655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1" y="228600"/>
            <a:ext cx="5929788" cy="8077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altLang="en-US" sz="4000" dirty="0" smtClean="0">
                <a:latin typeface="Palatino Linotype" panose="02040502050505030304" pitchFamily="18" charset="0"/>
              </a:rPr>
              <a:t>Contractionary Policies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4114800" y="1219200"/>
            <a:ext cx="4267200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ngravers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ngravers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ngravers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ngravers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ngravers M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dirty="0">
                <a:latin typeface="Palatino Linotype" panose="02040502050505030304" pitchFamily="18" charset="0"/>
              </a:rPr>
              <a:t>1. </a:t>
            </a:r>
            <a:r>
              <a:rPr lang="en-US" altLang="en-US" sz="2400" dirty="0">
                <a:latin typeface="Palatino Linotype" panose="02040502050505030304" pitchFamily="18" charset="0"/>
              </a:rPr>
              <a:t>Decrease Government Spending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158615" y="2582227"/>
            <a:ext cx="330898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Engravers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ngravers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ngravers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ngravers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ngravers M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dirty="0">
                <a:latin typeface="Palatino Linotype" panose="02040502050505030304" pitchFamily="18" charset="0"/>
              </a:rPr>
              <a:t>2. </a:t>
            </a:r>
            <a:r>
              <a:rPr lang="en-US" altLang="en-US" sz="2400" dirty="0">
                <a:latin typeface="Palatino Linotype" panose="02040502050505030304" pitchFamily="18" charset="0"/>
              </a:rPr>
              <a:t>Increase Taxation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57200" y="5607843"/>
            <a:ext cx="3124200" cy="519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Engravers MT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ngravers MT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ngravers MT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ngravers MT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ngravers M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ngravers MT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800" dirty="0">
                <a:latin typeface="Palatino Linotype" panose="02040502050505030304" pitchFamily="18" charset="0"/>
              </a:rPr>
              <a:t>3. Combo of 1 &amp; 2</a:t>
            </a:r>
          </a:p>
        </p:txBody>
      </p:sp>
      <p:pic>
        <p:nvPicPr>
          <p:cNvPr id="69641" name="Picture 9" descr="government_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9210"/>
            <a:ext cx="16668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Tax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0" y="3352800"/>
            <a:ext cx="22860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12" descr="arrow-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293417"/>
            <a:ext cx="10858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13" descr="arrow_blue_outline_dow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1638300"/>
            <a:ext cx="11112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3814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8" grpId="0" animBg="1"/>
      <p:bldP spid="696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142287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200" dirty="0">
                <a:solidFill>
                  <a:srgbClr val="2F2B20"/>
                </a:solidFill>
                <a:latin typeface="Palatino Linotype" panose="02040502050505030304" pitchFamily="18" charset="0"/>
              </a:rPr>
              <a:t>UNDERSTANDING THE BUSINESS CYCLE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4191000" cy="502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dirty="0" smtClean="0">
                <a:latin typeface="Palatino Linotype" panose="02040502050505030304" pitchFamily="18" charset="0"/>
              </a:rPr>
              <a:t>Where AD and AS meet is considered to be Equilibrium GDP. There </a:t>
            </a:r>
            <a:r>
              <a:rPr lang="en-US" sz="2000" dirty="0" smtClean="0">
                <a:latin typeface="Palatino Linotype" panose="02040502050505030304" pitchFamily="18" charset="0"/>
              </a:rPr>
              <a:t>are 3 possible Macroeconomic Equilibriums: </a:t>
            </a:r>
          </a:p>
          <a:p>
            <a:r>
              <a:rPr lang="en-US" sz="2000" b="1" u="sng" dirty="0" smtClean="0">
                <a:latin typeface="Palatino Linotype" panose="02040502050505030304" pitchFamily="18" charset="0"/>
              </a:rPr>
              <a:t>Below Full Employment Equilibrium</a:t>
            </a:r>
            <a:r>
              <a:rPr lang="en-US" sz="2000" dirty="0" smtClean="0">
                <a:latin typeface="Palatino Linotype" panose="02040502050505030304" pitchFamily="18" charset="0"/>
              </a:rPr>
              <a:t>: </a:t>
            </a:r>
            <a:r>
              <a:rPr lang="en-US" altLang="en-US" sz="2000" dirty="0">
                <a:latin typeface="Palatino Linotype" panose="02040502050505030304" pitchFamily="18" charset="0"/>
              </a:rPr>
              <a:t>when potential GDP exceeds equilibrium real GDP.</a:t>
            </a:r>
            <a:endParaRPr lang="en-US" altLang="en-US" sz="2000" i="1" dirty="0">
              <a:latin typeface="Palatino Linotype" panose="02040502050505030304" pitchFamily="18" charset="0"/>
            </a:endParaRPr>
          </a:p>
          <a:p>
            <a:r>
              <a:rPr lang="en-US" sz="2000" b="1" u="sng" dirty="0" smtClean="0">
                <a:latin typeface="Palatino Linotype" panose="02040502050505030304" pitchFamily="18" charset="0"/>
              </a:rPr>
              <a:t>Full Employment Equilibrium</a:t>
            </a:r>
            <a:r>
              <a:rPr lang="en-US" sz="2000" dirty="0" smtClean="0">
                <a:latin typeface="Palatino Linotype" panose="02040502050505030304" pitchFamily="18" charset="0"/>
              </a:rPr>
              <a:t>: When potential GDP equals equilibrium Real GDP</a:t>
            </a:r>
          </a:p>
          <a:p>
            <a:r>
              <a:rPr lang="en-US" sz="2000" b="1" u="sng" dirty="0" smtClean="0">
                <a:latin typeface="Palatino Linotype" panose="02040502050505030304" pitchFamily="18" charset="0"/>
              </a:rPr>
              <a:t>Above Full Employment Equilibrium</a:t>
            </a:r>
            <a:r>
              <a:rPr lang="en-US" sz="2000" dirty="0" smtClean="0">
                <a:latin typeface="Palatino Linotype" panose="02040502050505030304" pitchFamily="18" charset="0"/>
              </a:rPr>
              <a:t>: when equilibrium real GDP exceeds potential GDP. 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fig2807b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875087" cy="5029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600" dirty="0" smtClean="0">
                <a:latin typeface="Palatino Linotype" panose="02040502050505030304" pitchFamily="18" charset="0"/>
              </a:rPr>
              <a:t>THE </a:t>
            </a:r>
            <a:r>
              <a:rPr lang="en-US" altLang="en-US" sz="3600" dirty="0">
                <a:latin typeface="Palatino Linotype" panose="02040502050505030304" pitchFamily="18" charset="0"/>
              </a:rPr>
              <a:t>BUSINESS </a:t>
            </a:r>
            <a:r>
              <a:rPr lang="en-US" altLang="en-US" sz="3600" dirty="0" smtClean="0">
                <a:latin typeface="Palatino Linotype" panose="02040502050505030304" pitchFamily="18" charset="0"/>
              </a:rPr>
              <a:t>CYCLE - Output Gaps</a:t>
            </a:r>
            <a:endParaRPr lang="en-CA" alt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826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1534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Fluctuations in aggregate demand bring fluctuations in actual real GDP around potential GDP</a:t>
            </a:r>
            <a:r>
              <a:rPr lang="en-US" altLang="en-US" sz="2400" b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Potential GDP = Full </a:t>
            </a:r>
            <a:r>
              <a:rPr lang="en-US" altLang="en-US" sz="2400" b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Employment</a:t>
            </a:r>
            <a:endParaRPr lang="en-US" altLang="en-US" sz="2400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26380" name="Rectangle 12"/>
          <p:cNvSpPr>
            <a:spLocks noChangeArrowheads="1"/>
          </p:cNvSpPr>
          <p:nvPr/>
        </p:nvSpPr>
        <p:spPr bwMode="auto">
          <a:xfrm>
            <a:off x="152400" y="2819400"/>
            <a:ext cx="388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CA" altLang="en-US">
              <a:latin typeface="Arial" charset="0"/>
            </a:endParaRPr>
          </a:p>
        </p:txBody>
      </p:sp>
      <p:sp>
        <p:nvSpPr>
          <p:cNvPr id="826401" name="Rectangle 33"/>
          <p:cNvSpPr>
            <a:spLocks noChangeArrowheads="1"/>
          </p:cNvSpPr>
          <p:nvPr/>
        </p:nvSpPr>
        <p:spPr bwMode="auto">
          <a:xfrm>
            <a:off x="152400" y="2514600"/>
            <a:ext cx="8001000" cy="838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rgbClr val="00468F"/>
              </a:buClr>
              <a:buFont typeface="Webdings" pitchFamily="18" charset="2"/>
              <a:buChar char="&lt;"/>
              <a:defRPr sz="2800" b="1">
                <a:solidFill>
                  <a:srgbClr val="00468F"/>
                </a:solidFill>
                <a:latin typeface="Arial" charset="0"/>
              </a:defRPr>
            </a:lvl1pPr>
            <a:lvl2pPr marL="114300">
              <a:lnSpc>
                <a:spcPct val="105000"/>
              </a:lnSpc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marL="630238" indent="-292100">
              <a:spcBef>
                <a:spcPct val="20000"/>
              </a:spcBef>
              <a:buClr>
                <a:srgbClr val="00468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In year 1, real GDP equals potential GDP. The economy is at full employment.</a:t>
            </a:r>
          </a:p>
        </p:txBody>
      </p:sp>
      <p:pic>
        <p:nvPicPr>
          <p:cNvPr id="826402" name="Picture 1" descr="fig2808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2808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g2808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2808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401" grpId="0" build="p" bldLvl="5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263890" cy="944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600" dirty="0" smtClean="0">
                <a:latin typeface="Palatino Linotype" panose="02040502050505030304" pitchFamily="18" charset="0"/>
              </a:rPr>
              <a:t>THE </a:t>
            </a:r>
            <a:r>
              <a:rPr lang="en-US" altLang="en-US" sz="3600" dirty="0">
                <a:latin typeface="Palatino Linotype" panose="02040502050505030304" pitchFamily="18" charset="0"/>
              </a:rPr>
              <a:t>BUSINESS </a:t>
            </a:r>
            <a:r>
              <a:rPr lang="en-US" altLang="en-US" sz="3600" dirty="0" smtClean="0">
                <a:latin typeface="Palatino Linotype" panose="02040502050505030304" pitchFamily="18" charset="0"/>
              </a:rPr>
              <a:t>CYCLE – Output Gaps</a:t>
            </a:r>
            <a:endParaRPr lang="en-CA" alt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952323" name="Rectangle 3"/>
          <p:cNvSpPr>
            <a:spLocks noGrp="1" noChangeArrowheads="1"/>
          </p:cNvSpPr>
          <p:nvPr>
            <p:ph idx="1"/>
          </p:nvPr>
        </p:nvSpPr>
        <p:spPr>
          <a:xfrm>
            <a:off x="110490" y="1371600"/>
            <a:ext cx="82296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In year 2, at a business cycle peak, </a:t>
            </a: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real GDP exceeds potential GDP</a:t>
            </a:r>
            <a:r>
              <a:rPr lang="en-US" altLang="en-US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. The economy is operating at above full employment</a:t>
            </a:r>
            <a:r>
              <a:rPr lang="en-US" altLang="en-US" b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(</a:t>
            </a:r>
            <a:r>
              <a:rPr lang="en-US" altLang="en-US" b="1" i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Inflationary Gap</a:t>
            </a:r>
            <a:r>
              <a:rPr lang="en-US" altLang="en-US" b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</a:t>
            </a:r>
            <a:endParaRPr lang="en-US" altLang="en-US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52325" name="Rectangle 5"/>
          <p:cNvSpPr>
            <a:spLocks noChangeArrowheads="1"/>
          </p:cNvSpPr>
          <p:nvPr/>
        </p:nvSpPr>
        <p:spPr bwMode="auto">
          <a:xfrm>
            <a:off x="76200" y="4495800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latin typeface="Arial" charset="0"/>
            </a:endParaRPr>
          </a:p>
        </p:txBody>
      </p:sp>
      <p:sp>
        <p:nvSpPr>
          <p:cNvPr id="952326" name="Rectangle 6"/>
          <p:cNvSpPr>
            <a:spLocks noChangeArrowheads="1"/>
          </p:cNvSpPr>
          <p:nvPr/>
        </p:nvSpPr>
        <p:spPr bwMode="auto">
          <a:xfrm>
            <a:off x="76200" y="5638800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latin typeface="Arial" charset="0"/>
            </a:endParaRPr>
          </a:p>
        </p:txBody>
      </p:sp>
      <p:sp>
        <p:nvSpPr>
          <p:cNvPr id="952341" name="Rectangle 21"/>
          <p:cNvSpPr>
            <a:spLocks noChangeArrowheads="1"/>
          </p:cNvSpPr>
          <p:nvPr/>
        </p:nvSpPr>
        <p:spPr bwMode="auto">
          <a:xfrm>
            <a:off x="118110" y="2438400"/>
            <a:ext cx="7959090" cy="7620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rgbClr val="00468F"/>
              </a:buClr>
              <a:buFont typeface="Webdings" pitchFamily="18" charset="2"/>
              <a:buChar char="&lt;"/>
              <a:defRPr sz="2800" b="1">
                <a:solidFill>
                  <a:srgbClr val="00468F"/>
                </a:solidFill>
                <a:latin typeface="Arial" charset="0"/>
              </a:defRPr>
            </a:lvl1pPr>
            <a:lvl2pPr marL="114300">
              <a:lnSpc>
                <a:spcPct val="105000"/>
              </a:lnSpc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marL="630238" indent="-292100">
              <a:spcBef>
                <a:spcPct val="20000"/>
              </a:spcBef>
              <a:buClr>
                <a:srgbClr val="00468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2200" dirty="0">
                <a:solidFill>
                  <a:schemeClr val="tx1"/>
                </a:solidFill>
                <a:latin typeface="Palatino Linotype" panose="02040502050505030304" pitchFamily="18" charset="0"/>
              </a:rPr>
              <a:t>In year 3, real GDP equals potential GDP. The economy is back at full employment.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chemeClr val="tx1"/>
              </a:solidFill>
            </a:endParaRPr>
          </a:p>
        </p:txBody>
      </p:sp>
      <p:pic>
        <p:nvPicPr>
          <p:cNvPr id="952342" name="Picture 1" descr="fig2808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2808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g2808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2808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2808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2808f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8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1" grpId="0" build="p" bldLvl="5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5720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4000" dirty="0" smtClean="0">
                <a:latin typeface="Palatino Linotype" panose="02040502050505030304" pitchFamily="18" charset="0"/>
              </a:rPr>
              <a:t>Inflationary Gap</a:t>
            </a:r>
            <a:endParaRPr lang="en-CA" altLang="en-US" sz="4000" dirty="0">
              <a:latin typeface="Palatino Linotype" panose="02040502050505030304" pitchFamily="18" charset="0"/>
            </a:endParaRPr>
          </a:p>
        </p:txBody>
      </p:sp>
      <p:sp>
        <p:nvSpPr>
          <p:cNvPr id="1121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39624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eaLnBrk="0" hangingPunct="0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 dirty="0" smtClean="0">
                <a:latin typeface="Palatino Linotype" panose="02040502050505030304" pitchFamily="18" charset="0"/>
              </a:rPr>
              <a:t>The figure </a:t>
            </a:r>
            <a:r>
              <a:rPr lang="en-US" altLang="en-US" sz="2400" b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shows </a:t>
            </a: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adjustments toward full employment</a:t>
            </a:r>
            <a:r>
              <a:rPr lang="en-US" altLang="en-US" sz="2400" b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endParaRPr lang="en-US" altLang="en-US" sz="2400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21284" name="Rectangle 4"/>
          <p:cNvSpPr>
            <a:spLocks noChangeArrowheads="1"/>
          </p:cNvSpPr>
          <p:nvPr/>
        </p:nvSpPr>
        <p:spPr bwMode="auto">
          <a:xfrm>
            <a:off x="161925" y="2476500"/>
            <a:ext cx="4267200" cy="12573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alatino Linotype" panose="02040502050505030304" pitchFamily="18" charset="0"/>
              </a:rPr>
              <a:t>Real GDP exceeds potential GDP — there is an inflationary gap —and the price level rises.</a:t>
            </a:r>
          </a:p>
        </p:txBody>
      </p:sp>
      <p:sp>
        <p:nvSpPr>
          <p:cNvPr id="1121285" name="Rectangle 5"/>
          <p:cNvSpPr>
            <a:spLocks noChangeArrowheads="1"/>
          </p:cNvSpPr>
          <p:nvPr/>
        </p:nvSpPr>
        <p:spPr bwMode="auto">
          <a:xfrm>
            <a:off x="161925" y="4038600"/>
            <a:ext cx="4143375" cy="1981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alatino Linotype" panose="02040502050505030304" pitchFamily="18" charset="0"/>
              </a:rPr>
              <a:t>As the money wage rate gradually rises, aggregate supply 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decreases (cost of inputs), </a:t>
            </a:r>
            <a:r>
              <a:rPr lang="en-US" altLang="en-US" sz="2000" dirty="0">
                <a:latin typeface="Palatino Linotype" panose="02040502050505030304" pitchFamily="18" charset="0"/>
              </a:rPr>
              <a:t>real GDP decreases, and the price level rises farther.</a:t>
            </a:r>
          </a:p>
        </p:txBody>
      </p:sp>
      <p:pic>
        <p:nvPicPr>
          <p:cNvPr id="1121315" name="Picture 11" descr="fig2809a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2809a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2809a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2809a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2809a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2809af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g2809ag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fig2809ah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fig2809ai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8557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4" grpId="0" animBg="1" autoUpdateAnimBg="0"/>
      <p:bldP spid="112128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" y="152400"/>
            <a:ext cx="62484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200" dirty="0" smtClean="0"/>
              <a:t>THE </a:t>
            </a:r>
            <a:r>
              <a:rPr lang="en-US" altLang="en-US" sz="3200" dirty="0"/>
              <a:t>BUSINESS </a:t>
            </a:r>
            <a:r>
              <a:rPr lang="en-US" altLang="en-US" sz="3200" dirty="0" smtClean="0"/>
              <a:t>CYCLE – Output Gaps</a:t>
            </a:r>
            <a:endParaRPr lang="en-CA" altLang="en-US" sz="3200" dirty="0"/>
          </a:p>
        </p:txBody>
      </p:sp>
      <p:sp>
        <p:nvSpPr>
          <p:cNvPr id="953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1153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In year 4, at a business cycle trough, </a:t>
            </a:r>
            <a:r>
              <a:rPr lang="en-US" altLang="en-US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real GDP is below potential </a:t>
            </a:r>
            <a:r>
              <a:rPr lang="en-US" altLang="en-US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GDP</a:t>
            </a:r>
            <a:r>
              <a:rPr lang="en-US" altLang="en-US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. The economy is operating at below full employment</a:t>
            </a:r>
            <a:r>
              <a:rPr lang="en-US" altLang="en-US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 </a:t>
            </a:r>
            <a:r>
              <a:rPr lang="en-US" altLang="en-US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(Recessionary Gap</a:t>
            </a:r>
            <a:r>
              <a:rPr lang="en-US" altLang="en-US" b="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) </a:t>
            </a:r>
            <a:endParaRPr lang="en-US" altLang="en-US" b="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0" eaLnBrk="0" hangingPunct="0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chemeClr val="tx1"/>
              </a:solidFill>
            </a:endParaRPr>
          </a:p>
        </p:txBody>
      </p:sp>
      <p:sp>
        <p:nvSpPr>
          <p:cNvPr id="953348" name="Rectangle 4"/>
          <p:cNvSpPr>
            <a:spLocks noChangeArrowheads="1"/>
          </p:cNvSpPr>
          <p:nvPr/>
        </p:nvSpPr>
        <p:spPr bwMode="auto">
          <a:xfrm>
            <a:off x="152400" y="2819400"/>
            <a:ext cx="3886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CA" altLang="en-US">
              <a:latin typeface="Arial" charset="0"/>
            </a:endParaRPr>
          </a:p>
        </p:txBody>
      </p:sp>
      <p:sp>
        <p:nvSpPr>
          <p:cNvPr id="953349" name="Rectangle 5"/>
          <p:cNvSpPr>
            <a:spLocks noChangeArrowheads="1"/>
          </p:cNvSpPr>
          <p:nvPr/>
        </p:nvSpPr>
        <p:spPr bwMode="auto">
          <a:xfrm>
            <a:off x="76200" y="4495800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latin typeface="Arial" charset="0"/>
            </a:endParaRPr>
          </a:p>
        </p:txBody>
      </p:sp>
      <p:sp>
        <p:nvSpPr>
          <p:cNvPr id="953350" name="Rectangle 6"/>
          <p:cNvSpPr>
            <a:spLocks noChangeArrowheads="1"/>
          </p:cNvSpPr>
          <p:nvPr/>
        </p:nvSpPr>
        <p:spPr bwMode="auto">
          <a:xfrm>
            <a:off x="76200" y="5638800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>
              <a:latin typeface="Arial" charset="0"/>
            </a:endParaRPr>
          </a:p>
        </p:txBody>
      </p:sp>
      <p:sp>
        <p:nvSpPr>
          <p:cNvPr id="953365" name="Rectangle 21"/>
          <p:cNvSpPr>
            <a:spLocks noChangeArrowheads="1"/>
          </p:cNvSpPr>
          <p:nvPr/>
        </p:nvSpPr>
        <p:spPr bwMode="auto">
          <a:xfrm>
            <a:off x="152400" y="2438400"/>
            <a:ext cx="8153400" cy="98266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rgbClr val="00468F"/>
              </a:buClr>
              <a:buFont typeface="Webdings" pitchFamily="18" charset="2"/>
              <a:buChar char="&lt;"/>
              <a:defRPr sz="2800" b="1">
                <a:solidFill>
                  <a:srgbClr val="00468F"/>
                </a:solidFill>
                <a:latin typeface="Arial" charset="0"/>
              </a:defRPr>
            </a:lvl1pPr>
            <a:lvl2pPr marL="114300">
              <a:lnSpc>
                <a:spcPct val="105000"/>
              </a:lnSpc>
              <a:spcBef>
                <a:spcPct val="50000"/>
              </a:spcBef>
              <a:defRPr sz="2400">
                <a:solidFill>
                  <a:schemeClr val="tx1"/>
                </a:solidFill>
                <a:latin typeface="Arial" charset="0"/>
              </a:defRPr>
            </a:lvl2pPr>
            <a:lvl3pPr marL="630238" indent="-292100">
              <a:spcBef>
                <a:spcPct val="20000"/>
              </a:spcBef>
              <a:buClr>
                <a:srgbClr val="00468F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22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In year 5, real GDP equals potential GDP. The economy is back at full employment.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US" altLang="en-US" sz="2400" b="0" dirty="0">
              <a:solidFill>
                <a:schemeClr val="tx1"/>
              </a:solidFill>
            </a:endParaRPr>
          </a:p>
        </p:txBody>
      </p:sp>
      <p:pic>
        <p:nvPicPr>
          <p:cNvPr id="953366" name="Picture 1" descr="fig2808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ig2808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fig2808c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g2808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2808e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g2808f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g2808g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61341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60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65" grpId="0" build="p" bldLvl="5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334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 smtClean="0">
                <a:latin typeface="Palatino Linotype" panose="02040502050505030304" pitchFamily="18" charset="0"/>
              </a:rPr>
              <a:t>Recessionary Gap</a:t>
            </a:r>
            <a:endParaRPr lang="en-CA" altLang="en-US" dirty="0">
              <a:latin typeface="Palatino Linotype" panose="02040502050505030304" pitchFamily="18" charset="0"/>
            </a:endParaRPr>
          </a:p>
        </p:txBody>
      </p:sp>
      <p:sp>
        <p:nvSpPr>
          <p:cNvPr id="11253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191000" cy="11049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90000"/>
              </a:lnSpc>
              <a:buClrTx/>
              <a:buFontTx/>
              <a:buNone/>
            </a:pP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Potential GDP exceeds real GDP</a:t>
            </a: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—</a:t>
            </a: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recessionary gap</a:t>
            </a: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  <a:cs typeface="Arial" charset="0"/>
              </a:rPr>
              <a:t>—</a:t>
            </a:r>
            <a:r>
              <a:rPr lang="en-US" altLang="en-US" sz="2400" b="0" dirty="0">
                <a:solidFill>
                  <a:schemeClr val="tx1"/>
                </a:solidFill>
                <a:latin typeface="Palatino Linotype" panose="02040502050505030304" pitchFamily="18" charset="0"/>
              </a:rPr>
              <a:t> and the price level falls.</a:t>
            </a:r>
          </a:p>
        </p:txBody>
      </p:sp>
      <p:sp>
        <p:nvSpPr>
          <p:cNvPr id="1125380" name="Rectangle 4"/>
          <p:cNvSpPr>
            <a:spLocks noChangeArrowheads="1"/>
          </p:cNvSpPr>
          <p:nvPr/>
        </p:nvSpPr>
        <p:spPr bwMode="auto">
          <a:xfrm>
            <a:off x="228600" y="3048000"/>
            <a:ext cx="3505200" cy="24765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630238" indent="-2921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alatino Linotype" panose="02040502050505030304" pitchFamily="18" charset="0"/>
              </a:rPr>
              <a:t>Eventually, the money wage rate starts to fall, aggregate supply </a:t>
            </a:r>
            <a:r>
              <a:rPr lang="en-US" altLang="en-US" sz="2000" dirty="0" smtClean="0">
                <a:latin typeface="Palatino Linotype" panose="02040502050505030304" pitchFamily="18" charset="0"/>
              </a:rPr>
              <a:t>increases (cost of inputs), </a:t>
            </a:r>
            <a:r>
              <a:rPr lang="en-US" altLang="en-US" sz="2000" dirty="0">
                <a:latin typeface="Palatino Linotype" panose="02040502050505030304" pitchFamily="18" charset="0"/>
              </a:rPr>
              <a:t>real GDP increases, and the price level falls farther.</a:t>
            </a:r>
          </a:p>
        </p:txBody>
      </p:sp>
      <p:pic>
        <p:nvPicPr>
          <p:cNvPr id="1125415" name="Picture 10" descr="fig2809b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9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2809b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9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2809b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9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2809b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9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fig2809bf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9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fig2809bg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9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2809bh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9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ig2809bi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31988"/>
            <a:ext cx="42608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66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8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28600"/>
            <a:ext cx="67056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CA" altLang="en-US" sz="3600" dirty="0" smtClean="0">
                <a:latin typeface="Palatino Linotype" panose="02040502050505030304" pitchFamily="18" charset="0"/>
              </a:rPr>
              <a:t>Inflationary and Recessionary Gaps</a:t>
            </a:r>
            <a:endParaRPr lang="en-CA" alt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1192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49530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Palatino Linotype" panose="02040502050505030304" pitchFamily="18" charset="0"/>
              </a:rPr>
              <a:t>Adjustment Toward Full Employment</a:t>
            </a:r>
          </a:p>
          <a:p>
            <a:pPr lvl="1"/>
            <a:r>
              <a:rPr lang="en-US" altLang="en-US" sz="2200" dirty="0">
                <a:latin typeface="Palatino Linotype" panose="02040502050505030304" pitchFamily="18" charset="0"/>
              </a:rPr>
              <a:t>When the economy is away from full employment, </a:t>
            </a:r>
            <a:r>
              <a:rPr lang="en-US" altLang="en-US" sz="22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forces operate to restore full employment</a:t>
            </a:r>
            <a:r>
              <a:rPr lang="en-US" altLang="en-US" sz="2200" dirty="0" smtClean="0">
                <a:latin typeface="Palatino Linotype" panose="02040502050505030304" pitchFamily="18" charset="0"/>
              </a:rPr>
              <a:t>.  This is what we practiced yesterday… (if AS shifts rightward, how will we get back to long-run equilibrium?)</a:t>
            </a:r>
            <a:endParaRPr lang="en-US" altLang="en-US" sz="2200" dirty="0">
              <a:latin typeface="Palatino Linotype" panose="02040502050505030304" pitchFamily="18" charset="0"/>
            </a:endParaRPr>
          </a:p>
          <a:p>
            <a:pPr lvl="1"/>
            <a:r>
              <a:rPr lang="en-US" altLang="en-US" sz="2200" b="1" u="sng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Inflationary gap </a:t>
            </a: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is a gap that exists when real GDP exceeds potential GDP and that brings a rising price level.</a:t>
            </a:r>
          </a:p>
          <a:p>
            <a:pPr lvl="1"/>
            <a:r>
              <a:rPr lang="en-US" altLang="en-US" sz="2200" b="1" u="sng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Recessionary gap </a:t>
            </a:r>
            <a:r>
              <a:rPr lang="en-US" altLang="en-US" sz="22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is a gap that exists when potential GDP exceeds real GDP and that brings a falling price level.</a:t>
            </a:r>
            <a:endParaRPr lang="en-CA" altLang="en-US" sz="2200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http://media.heavy.com/media/2012/09/Michael-Straha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971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4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35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49530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sz="3200" dirty="0">
                <a:latin typeface="Palatino Linotype" panose="02040502050505030304" pitchFamily="18" charset="0"/>
              </a:rPr>
              <a:t>Aggregate Supply Fluctuations</a:t>
            </a:r>
            <a:endParaRPr lang="en-US" altLang="en-US" sz="3200" dirty="0">
              <a:solidFill>
                <a:srgbClr val="1566B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600200"/>
            <a:ext cx="43434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en-US" sz="2000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Aggregate Supply Fluctuations</a:t>
            </a:r>
          </a:p>
          <a:p>
            <a:pPr lvl="1"/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Aggregate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supply fluctuates for two types of reasons:</a:t>
            </a:r>
          </a:p>
          <a:p>
            <a:pPr lvl="2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Potential GDP grows at an uneven pace. </a:t>
            </a:r>
          </a:p>
          <a:p>
            <a:pPr lvl="2"/>
            <a:r>
              <a:rPr lang="en-US" altLang="en-US" sz="2000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The money price of a major resource, such as crude oil, might change.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Stagflation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Palatino Linotype" panose="02040502050505030304" pitchFamily="18" charset="0"/>
              </a:rPr>
              <a:t>is a combination of recession (falling real GDP) and inflation (rising price level).</a:t>
            </a:r>
            <a:endParaRPr lang="en-CA" altLang="en-US" dirty="0">
              <a:solidFill>
                <a:schemeClr val="tx2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http://www.fulldhamaal.com/wp-content/uploads/2009/06/chicken_rece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5052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 bldLvl="3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861</Words>
  <Application>Microsoft Office PowerPoint</Application>
  <PresentationFormat>On-screen Show (4:3)</PresentationFormat>
  <Paragraphs>67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Palatino Linotype</vt:lpstr>
      <vt:lpstr>Adjacency</vt:lpstr>
      <vt:lpstr>Understanding the Business Cycle</vt:lpstr>
      <vt:lpstr>UNDERSTANDING THE BUSINESS CYCLE</vt:lpstr>
      <vt:lpstr>THE BUSINESS CYCLE - Output Gaps</vt:lpstr>
      <vt:lpstr>THE BUSINESS CYCLE – Output Gaps</vt:lpstr>
      <vt:lpstr>Inflationary Gap</vt:lpstr>
      <vt:lpstr>THE BUSINESS CYCLE – Output Gaps</vt:lpstr>
      <vt:lpstr>Recessionary Gap</vt:lpstr>
      <vt:lpstr>Inflationary and Recessionary Gaps</vt:lpstr>
      <vt:lpstr>Aggregate Supply Fluctuations</vt:lpstr>
      <vt:lpstr>Stagflation</vt:lpstr>
      <vt:lpstr>Expansion – AS Increase</vt:lpstr>
      <vt:lpstr>Fiscal Policy – Impacts on the Gaps</vt:lpstr>
      <vt:lpstr>Expansionary Policies </vt:lpstr>
      <vt:lpstr>Contractionary Policies</vt:lpstr>
    </vt:vector>
  </TitlesOfParts>
  <Company>OCPS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Batchelor, Daniel T.</dc:creator>
  <cp:lastModifiedBy>Powell, Jennifer</cp:lastModifiedBy>
  <cp:revision>17</cp:revision>
  <cp:lastPrinted>2014-10-07T17:06:42Z</cp:lastPrinted>
  <dcterms:created xsi:type="dcterms:W3CDTF">2013-10-08T12:19:38Z</dcterms:created>
  <dcterms:modified xsi:type="dcterms:W3CDTF">2016-10-10T17:45:35Z</dcterms:modified>
</cp:coreProperties>
</file>